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5" r:id="rId2"/>
    <p:sldId id="275" r:id="rId3"/>
    <p:sldId id="276" r:id="rId4"/>
    <p:sldId id="277" r:id="rId5"/>
    <p:sldId id="278" r:id="rId6"/>
    <p:sldId id="279" r:id="rId7"/>
    <p:sldId id="281" r:id="rId8"/>
    <p:sldId id="282" r:id="rId9"/>
    <p:sldId id="283" r:id="rId10"/>
    <p:sldId id="284" r:id="rId11"/>
    <p:sldId id="310" r:id="rId12"/>
    <p:sldId id="311" r:id="rId13"/>
    <p:sldId id="325" r:id="rId14"/>
    <p:sldId id="314" r:id="rId15"/>
    <p:sldId id="315" r:id="rId16"/>
    <p:sldId id="316" r:id="rId17"/>
    <p:sldId id="317" r:id="rId18"/>
    <p:sldId id="318" r:id="rId19"/>
    <p:sldId id="324" r:id="rId20"/>
    <p:sldId id="320" r:id="rId21"/>
    <p:sldId id="321" r:id="rId22"/>
    <p:sldId id="322" r:id="rId23"/>
    <p:sldId id="323" r:id="rId24"/>
    <p:sldId id="30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79429-E0AA-48BA-B721-6E26CC8283A5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D38E4-36AC-4502-9511-A688A5665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1446-271C-4966-BDF3-42C8158907BB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774-051C-4515-87F0-55AA4BCAB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613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1446-271C-4966-BDF3-42C8158907BB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774-051C-4515-87F0-55AA4BCAB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487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1446-271C-4966-BDF3-42C8158907BB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774-051C-4515-87F0-55AA4BCAB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876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1446-271C-4966-BDF3-42C8158907BB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774-051C-4515-87F0-55AA4BCAB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138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1446-271C-4966-BDF3-42C8158907BB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774-051C-4515-87F0-55AA4BCAB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383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1446-271C-4966-BDF3-42C8158907BB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774-051C-4515-87F0-55AA4BCAB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188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1446-271C-4966-BDF3-42C8158907BB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774-051C-4515-87F0-55AA4BCAB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794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1446-271C-4966-BDF3-42C8158907BB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774-051C-4515-87F0-55AA4BCAB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024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1446-271C-4966-BDF3-42C8158907BB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774-051C-4515-87F0-55AA4BCAB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413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1446-271C-4966-BDF3-42C8158907BB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774-051C-4515-87F0-55AA4BCAB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774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1446-271C-4966-BDF3-42C8158907BB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774-051C-4515-87F0-55AA4BCAB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205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C1446-271C-4966-BDF3-42C8158907BB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17774-051C-4515-87F0-55AA4BCAB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710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.a.moran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Semantic Technology Brief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Presented to: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/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err="1" smtClean="0">
                <a:solidFill>
                  <a:schemeClr val="tx2"/>
                </a:solidFill>
              </a:rPr>
              <a:t>DAMA</a:t>
            </a:r>
            <a:r>
              <a:rPr lang="en-US" sz="4000" dirty="0" smtClean="0">
                <a:solidFill>
                  <a:schemeClr val="tx2"/>
                </a:solidFill>
              </a:rPr>
              <a:t>/National Capital Region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" name="Picture 3" descr="IMSC_logo low 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1258" y="209812"/>
            <a:ext cx="1883600" cy="12557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8603" y="5117068"/>
            <a:ext cx="205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November 12, 2013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9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Benefits of Integration with Semantics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No business system is directly affected by changes to another system.</a:t>
            </a:r>
          </a:p>
          <a:p>
            <a:r>
              <a:rPr lang="en-US" sz="2800" dirty="0" smtClean="0"/>
              <a:t>The meaning of the data is expressed in the data itself.</a:t>
            </a:r>
          </a:p>
          <a:p>
            <a:r>
              <a:rPr lang="en-US" sz="2800" dirty="0" smtClean="0"/>
              <a:t>There is one enterprise model for information.</a:t>
            </a:r>
          </a:p>
          <a:p>
            <a:r>
              <a:rPr lang="en-US" sz="2800" dirty="0" smtClean="0"/>
              <a:t>New business systems can be integrated without needing to understand any of the other business systems in the enterprise.</a:t>
            </a:r>
          </a:p>
          <a:p>
            <a:r>
              <a:rPr lang="en-US" sz="2800" dirty="0" smtClean="0"/>
              <a:t>Can easily handle redundant systems that result from acquisition of new business units.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Current integration efforts are based upon XML schemas—which are rigid and complex.</a:t>
            </a:r>
          </a:p>
          <a:p>
            <a:r>
              <a:rPr lang="en-US" dirty="0" smtClean="0"/>
              <a:t>Getting agreement on the structure of data exchanged is difficult because structures are based upon individual system requirements and each system has unique needs and design.</a:t>
            </a:r>
          </a:p>
          <a:p>
            <a:r>
              <a:rPr lang="en-US" dirty="0" smtClean="0"/>
              <a:t>Clients of integration endpoints must be coded specifically for each and every service they call.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Semantics addresses data integration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Semantically based web services use a common vocabulary to describe data.</a:t>
            </a:r>
          </a:p>
          <a:p>
            <a:r>
              <a:rPr lang="en-US" dirty="0" smtClean="0"/>
              <a:t>Client applications are not coded for a specific service. Data is encoded with a common vocabulary.</a:t>
            </a:r>
          </a:p>
          <a:p>
            <a:r>
              <a:rPr lang="en-US" dirty="0" smtClean="0"/>
              <a:t>Semantic data has no predefined structure (no data model), so it is flexible.</a:t>
            </a:r>
          </a:p>
          <a:p>
            <a:r>
              <a:rPr lang="en-US" dirty="0" smtClean="0"/>
              <a:t>Semantic data is “self-describing” so it is easier for engineers to understand what data really means.</a:t>
            </a:r>
          </a:p>
          <a:p>
            <a:r>
              <a:rPr lang="en-US" dirty="0" smtClean="0"/>
              <a:t>Semantic data is based upon shared meanings that can be used by multiple entities, so it is far simpler than standard data models.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is Semantic Technology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Google, Yahoo, </a:t>
            </a:r>
            <a:r>
              <a:rPr lang="en-US" dirty="0" err="1" smtClean="0"/>
              <a:t>Facebook</a:t>
            </a:r>
            <a:endParaRPr lang="en-US" dirty="0" smtClean="0"/>
          </a:p>
          <a:p>
            <a:r>
              <a:rPr lang="en-US" dirty="0" smtClean="0"/>
              <a:t>Amdocs, Best Buy, JP Morgan Chase</a:t>
            </a:r>
          </a:p>
          <a:p>
            <a:r>
              <a:rPr lang="en-US" dirty="0" smtClean="0"/>
              <a:t>CIA, </a:t>
            </a:r>
            <a:r>
              <a:rPr lang="en-US" dirty="0" err="1" smtClean="0"/>
              <a:t>NSA</a:t>
            </a:r>
            <a:r>
              <a:rPr lang="en-US" dirty="0" smtClean="0"/>
              <a:t>, </a:t>
            </a:r>
            <a:r>
              <a:rPr lang="en-US" dirty="0" err="1" smtClean="0"/>
              <a:t>DIA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Semantic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304800"/>
            <a:ext cx="2895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Semantic </a:t>
            </a:r>
            <a:br>
              <a:rPr lang="en-US" sz="2800" dirty="0" smtClean="0"/>
            </a:br>
            <a:r>
              <a:rPr lang="en-US" sz="2800" dirty="0" smtClean="0"/>
              <a:t>Workbench</a:t>
            </a:r>
            <a:endParaRPr lang="en-US" sz="2800" dirty="0"/>
          </a:p>
        </p:txBody>
      </p:sp>
      <p:pic>
        <p:nvPicPr>
          <p:cNvPr id="4" name="Content Placeholder 3" descr="semantic workben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7322061" cy="5867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304800"/>
            <a:ext cx="2895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Semantic </a:t>
            </a:r>
            <a:br>
              <a:rPr lang="en-US" sz="2800" dirty="0" smtClean="0"/>
            </a:br>
            <a:r>
              <a:rPr lang="en-US" sz="2800" dirty="0" smtClean="0"/>
              <a:t>Workbench</a:t>
            </a:r>
            <a:endParaRPr lang="en-US" sz="2800" dirty="0"/>
          </a:p>
        </p:txBody>
      </p:sp>
      <p:pic>
        <p:nvPicPr>
          <p:cNvPr id="6" name="Content Placeholder 5" descr="semantic workbench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6" y="838200"/>
            <a:ext cx="7458933" cy="5257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304800"/>
            <a:ext cx="4800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semSQL</a:t>
            </a:r>
            <a:r>
              <a:rPr lang="en-US" sz="2800" dirty="0" smtClean="0"/>
              <a:t> and </a:t>
            </a:r>
            <a:r>
              <a:rPr lang="en-US" sz="2800" dirty="0" err="1" smtClean="0"/>
              <a:t>rules4J</a:t>
            </a:r>
            <a:endParaRPr lang="en-US" sz="2800" dirty="0"/>
          </a:p>
        </p:txBody>
      </p:sp>
      <p:pic>
        <p:nvPicPr>
          <p:cNvPr id="8" name="Content Placeholder 7" descr="Semantically Bound SQ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5521" y="1600200"/>
            <a:ext cx="7752958" cy="4525963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257800" y="12954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semSQL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uses SQL to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create </a:t>
            </a:r>
            <a:r>
              <a:rPr lang="en-US" sz="2800" noProof="0" dirty="0" smtClean="0">
                <a:latin typeface="+mj-lt"/>
                <a:ea typeface="+mj-ea"/>
                <a:cs typeface="+mj-cs"/>
              </a:rPr>
              <a:t>t</a:t>
            </a:r>
            <a:r>
              <a:rPr lang="en-US" sz="2800" baseline="0" dirty="0" err="1" smtClean="0">
                <a:latin typeface="+mj-lt"/>
                <a:ea typeface="+mj-ea"/>
                <a:cs typeface="+mj-cs"/>
              </a:rPr>
              <a:t>riples</a:t>
            </a:r>
            <a:r>
              <a:rPr lang="en-US" sz="2800" baseline="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+mj-lt"/>
                <a:ea typeface="+mj-ea"/>
                <a:cs typeface="+mj-cs"/>
              </a:rPr>
              <a:t>rules4J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executes business rules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and transformation rules to build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latin typeface="+mj-lt"/>
                <a:ea typeface="+mj-ea"/>
                <a:cs typeface="+mj-cs"/>
              </a:rPr>
              <a:t>graph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data.</a:t>
            </a:r>
            <a:endParaRPr lang="en-US" sz="2800" baseline="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</a:t>
            </a:r>
            <a:r>
              <a:rPr lang="en-US" sz="2800" dirty="0" err="1" smtClean="0"/>
              <a:t>semSQL</a:t>
            </a:r>
            <a:r>
              <a:rPr lang="en-US" sz="2800" dirty="0" smtClean="0"/>
              <a:t> semantically binds SQL</a:t>
            </a:r>
            <a:endParaRPr lang="en-US" sz="2800" dirty="0"/>
          </a:p>
        </p:txBody>
      </p:sp>
      <p:pic>
        <p:nvPicPr>
          <p:cNvPr id="6" name="Content Placeholder 5" descr="Semantically Bound SQL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" y="2129306"/>
            <a:ext cx="8600483" cy="343329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Integration and </a:t>
            </a:r>
            <a:br>
              <a:rPr lang="en-US" dirty="0" smtClean="0"/>
            </a:br>
            <a:r>
              <a:rPr lang="en-US" dirty="0" smtClean="0"/>
              <a:t>Information Discovery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Science Fiction Story We Like</a:t>
            </a:r>
            <a:br>
              <a:rPr lang="en-US" sz="3200" dirty="0" smtClean="0"/>
            </a:br>
            <a:r>
              <a:rPr lang="en-US" sz="3200" dirty="0" smtClean="0"/>
              <a:t>(Independence Day)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alien ship is about to destroy the heroes (Will Smith and Jeff </a:t>
            </a:r>
            <a:r>
              <a:rPr lang="en-US" sz="2800" dirty="0" err="1" smtClean="0"/>
              <a:t>Goldblum</a:t>
            </a:r>
            <a:r>
              <a:rPr lang="en-US" sz="2800" dirty="0" smtClean="0"/>
              <a:t>).</a:t>
            </a:r>
          </a:p>
          <a:p>
            <a:r>
              <a:rPr lang="en-US" sz="2800" dirty="0" err="1" smtClean="0"/>
              <a:t>Goldblum</a:t>
            </a:r>
            <a:r>
              <a:rPr lang="en-US" sz="2800" dirty="0" smtClean="0"/>
              <a:t> hacks into the alien computer.</a:t>
            </a:r>
          </a:p>
          <a:p>
            <a:r>
              <a:rPr lang="en-US" sz="2800" dirty="0" smtClean="0"/>
              <a:t>He immediately and effortlessly understands and uses all the information in the alien computer.</a:t>
            </a:r>
          </a:p>
          <a:p>
            <a:r>
              <a:rPr lang="en-US" sz="2800" dirty="0" smtClean="0"/>
              <a:t>He writes a simple program to use the all of the information in the alien computer.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Integraf</a:t>
            </a:r>
            <a:r>
              <a:rPr lang="en-US" dirty="0" smtClean="0"/>
              <a:t> Overview</a:t>
            </a:r>
            <a:endParaRPr lang="en-US" dirty="0"/>
          </a:p>
        </p:txBody>
      </p:sp>
      <p:pic>
        <p:nvPicPr>
          <p:cNvPr id="1026" name="Picture 2" descr="C:\Users\cmoran\Desktop\integraf_marketing\whitepaper\Integraf_over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86475" cy="441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Aggregation</a:t>
            </a:r>
            <a:endParaRPr lang="en-US" dirty="0"/>
          </a:p>
        </p:txBody>
      </p:sp>
      <p:pic>
        <p:nvPicPr>
          <p:cNvPr id="2050" name="Picture 2" descr="C:\Users\cmoran\Desktop\integraf_marketing\whitepaper\Integraf_info_aggreg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734175" cy="519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the Covers</a:t>
            </a:r>
            <a:endParaRPr lang="en-US" dirty="0"/>
          </a:p>
        </p:txBody>
      </p:sp>
      <p:pic>
        <p:nvPicPr>
          <p:cNvPr id="3074" name="Picture 2" descr="C:\Users\cmoran\Desktop\integraf_marketing\whitepaper\Mediation-service-det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858000" cy="5233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Rapid integration of XML and relational data in a data layer that indexes key entities in your enterprise data.</a:t>
            </a:r>
          </a:p>
          <a:p>
            <a:r>
              <a:rPr lang="en-US" dirty="0" smtClean="0"/>
              <a:t>Each customer, event, partner, patient, company, etc in the data is represented by its own web page.</a:t>
            </a:r>
          </a:p>
          <a:p>
            <a:r>
              <a:rPr lang="en-US" dirty="0" smtClean="0"/>
              <a:t>Transformation of data between industry standards.</a:t>
            </a:r>
          </a:p>
          <a:p>
            <a:r>
              <a:rPr lang="en-US" dirty="0" smtClean="0"/>
              <a:t>Security model that is based upon meta data, the sensitivity of things, and the relationships between them.</a:t>
            </a:r>
          </a:p>
          <a:p>
            <a:r>
              <a:rPr lang="en-US" dirty="0" smtClean="0"/>
              <a:t>Easily apply a security standard that spans data sources and that enforces consistent security between data sources.</a:t>
            </a:r>
          </a:p>
          <a:p>
            <a:r>
              <a:rPr lang="en-US" dirty="0" smtClean="0"/>
              <a:t>"</a:t>
            </a:r>
            <a:r>
              <a:rPr lang="en-US" dirty="0" err="1" smtClean="0"/>
              <a:t>Googlesque</a:t>
            </a:r>
            <a:r>
              <a:rPr lang="en-US" dirty="0" smtClean="0"/>
              <a:t>" search and discovery of information in an enterprise is the starting point for building views of data.</a:t>
            </a:r>
          </a:p>
          <a:p>
            <a:r>
              <a:rPr lang="en-US" dirty="0" smtClean="0"/>
              <a:t>Business intelligence with a common vocabulary.</a:t>
            </a:r>
          </a:p>
          <a:p>
            <a:r>
              <a:rPr lang="en-US" dirty="0" smtClean="0"/>
              <a:t>Natural language tools for building common vocabulary.</a:t>
            </a:r>
          </a:p>
          <a:p>
            <a:r>
              <a:rPr lang="en-US" dirty="0" smtClean="0"/>
              <a:t>Cloud scalable.</a:t>
            </a:r>
          </a:p>
          <a:p>
            <a:r>
              <a:rPr lang="en-US" dirty="0" smtClean="0"/>
              <a:t>Integrates business rules with enterprise information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117076-49D5-4955-85AF-315E272726A0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Questions</a:t>
            </a:r>
            <a:endParaRPr lang="en-US" sz="4000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33400" y="2133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chris.a.moran@gmail.com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latin typeface="+mj-lt"/>
                <a:ea typeface="+mj-ea"/>
                <a:cs typeface="+mj-cs"/>
              </a:rPr>
              <a:t>chris.moran@imsc.us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Science Fiction Movie Nobody Will Watch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Goldblum</a:t>
            </a:r>
            <a:r>
              <a:rPr lang="en-US" sz="2000" dirty="0" smtClean="0"/>
              <a:t> puts together a project plan to use data from an alien computer.</a:t>
            </a:r>
          </a:p>
          <a:p>
            <a:r>
              <a:rPr lang="en-US" sz="2000" dirty="0" smtClean="0"/>
              <a:t>He spends weeks trying to understand the design of the alien database.</a:t>
            </a:r>
          </a:p>
          <a:p>
            <a:r>
              <a:rPr lang="en-US" sz="2000" dirty="0" smtClean="0"/>
              <a:t>Then he spends months writing and testing a program to use the data.</a:t>
            </a:r>
          </a:p>
          <a:p>
            <a:r>
              <a:rPr lang="en-US" sz="2000" dirty="0" smtClean="0"/>
              <a:t>He argues with the aliens over standard naming conventions for fields and variables.</a:t>
            </a:r>
          </a:p>
          <a:p>
            <a:r>
              <a:rPr lang="en-US" sz="2000" dirty="0" smtClean="0"/>
              <a:t>His program finally works, but he is told the aliens want to release a new version of their database next week and, unfortunately, the changes will affect his program.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True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 worked at an internet domain registration company that needed to update all of its business systems so that one account could have multiple registered domains—essentially a simple data modeling problem.</a:t>
            </a:r>
          </a:p>
          <a:p>
            <a:r>
              <a:rPr lang="en-US" sz="2000" dirty="0" smtClean="0"/>
              <a:t>A new billing system was needed to accommodate the change, and also other business systems (CRM, Provisioning, web portal, etc) needed to be modified.</a:t>
            </a:r>
          </a:p>
          <a:p>
            <a:r>
              <a:rPr lang="en-US" sz="2000" dirty="0" smtClean="0"/>
              <a:t>Each system interface was coded to use the data structure of every other system it touched.</a:t>
            </a:r>
          </a:p>
          <a:p>
            <a:r>
              <a:rPr lang="en-US" sz="2000" dirty="0" smtClean="0"/>
              <a:t>After approximately 60 engineers spent 9 months retrofitting all of the other business systems, a delay with the new billing system caused the rollback of all the changes to all of the other systems. </a:t>
            </a:r>
          </a:p>
          <a:p>
            <a:r>
              <a:rPr lang="en-US" sz="2000" dirty="0" smtClean="0"/>
              <a:t>These were systems built entirely upon data models. They contained data, not information.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737"/>
          </a:xfrm>
        </p:spPr>
        <p:txBody>
          <a:bodyPr/>
          <a:lstStyle/>
          <a:p>
            <a:r>
              <a:rPr lang="en-US" sz="2800" dirty="0" smtClean="0"/>
              <a:t>Traditional Approach</a:t>
            </a:r>
            <a:endParaRPr lang="en-US" sz="2800" dirty="0"/>
          </a:p>
        </p:txBody>
      </p:sp>
      <p:pic>
        <p:nvPicPr>
          <p:cNvPr id="7" name="Picture 6" descr="Traditional_approa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075" y="805141"/>
            <a:ext cx="6276975" cy="58647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Drawbacks of this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826"/>
            <a:ext cx="8229600" cy="4859338"/>
          </a:xfrm>
        </p:spPr>
        <p:txBody>
          <a:bodyPr/>
          <a:lstStyle/>
          <a:p>
            <a:r>
              <a:rPr lang="en-US" sz="2800" dirty="0" smtClean="0"/>
              <a:t>Each system is directly affected by any change to other systems.</a:t>
            </a:r>
          </a:p>
          <a:p>
            <a:r>
              <a:rPr lang="en-US" sz="2800" dirty="0" smtClean="0"/>
              <a:t>The meaning of the data is trapped inside its structure.</a:t>
            </a:r>
          </a:p>
          <a:p>
            <a:r>
              <a:rPr lang="en-US" sz="2800" dirty="0" smtClean="0"/>
              <a:t>The data must be transformed into many different structures to be used.</a:t>
            </a:r>
          </a:p>
          <a:p>
            <a:r>
              <a:rPr lang="en-US" sz="2800" dirty="0" smtClean="0"/>
              <a:t>Each business system has a distinct purpose and distinct structures.</a:t>
            </a:r>
          </a:p>
          <a:p>
            <a:r>
              <a:rPr lang="en-US" sz="2800" dirty="0" smtClean="0"/>
              <a:t>Integrating new business units with redundant systems is extraordinarily complex and expensive.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6912"/>
          </a:xfrm>
        </p:spPr>
        <p:txBody>
          <a:bodyPr/>
          <a:lstStyle/>
          <a:p>
            <a:r>
              <a:rPr lang="en-US" sz="2800" dirty="0" smtClean="0"/>
              <a:t>Semantic Approach</a:t>
            </a:r>
            <a:endParaRPr lang="en-US" sz="2800" dirty="0"/>
          </a:p>
        </p:txBody>
      </p:sp>
      <p:pic>
        <p:nvPicPr>
          <p:cNvPr id="5" name="Picture 4" descr="Semantic_approa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650" y="708080"/>
            <a:ext cx="7059174" cy="5559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537"/>
          </a:xfrm>
        </p:spPr>
        <p:txBody>
          <a:bodyPr/>
          <a:lstStyle/>
          <a:p>
            <a:r>
              <a:rPr lang="en-US" sz="2800" dirty="0" smtClean="0"/>
              <a:t>How is semantic technology different</a:t>
            </a:r>
            <a:endParaRPr lang="en-US" sz="2800" dirty="0"/>
          </a:p>
        </p:txBody>
      </p:sp>
      <p:pic>
        <p:nvPicPr>
          <p:cNvPr id="4" name="Content Placeholder 3" descr="What is Semantic Technolog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0087" y="1096169"/>
            <a:ext cx="7629525" cy="164782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71950" y="2914650"/>
            <a:ext cx="451485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b="0" kern="0" dirty="0" smtClean="0">
                <a:latin typeface="+mn-lt"/>
                <a:cs typeface="+mn-cs"/>
              </a:rPr>
              <a:t>Semantic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Relationships are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explicit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0" kern="0" dirty="0" smtClean="0">
                <a:latin typeface="+mn-lt"/>
                <a:cs typeface="+mn-cs"/>
              </a:rPr>
              <a:t>Information has no pre-engineered structure.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information exists independently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any system problem.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0" kern="0" baseline="0" dirty="0" smtClean="0">
                <a:latin typeface="+mn-lt"/>
                <a:cs typeface="+mn-cs"/>
              </a:rPr>
              <a:t>You</a:t>
            </a:r>
            <a:r>
              <a:rPr lang="en-US" b="0" kern="0" dirty="0" smtClean="0">
                <a:latin typeface="+mn-lt"/>
                <a:cs typeface="+mn-cs"/>
              </a:rPr>
              <a:t> can ask any question.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store any fact.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7675" y="2276475"/>
            <a:ext cx="3343275" cy="385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b="0" kern="0" dirty="0" smtClean="0">
                <a:latin typeface="+mn-lt"/>
                <a:cs typeface="+mn-cs"/>
              </a:rPr>
              <a:t>Non-Semantic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Relationships are </a:t>
            </a:r>
            <a:r>
              <a:rPr kumimoji="0" lang="en-US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implicit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structure.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0" kern="0" dirty="0" smtClean="0">
                <a:latin typeface="+mn-lt"/>
                <a:cs typeface="+mn-cs"/>
              </a:rPr>
              <a:t>Data must fit a pre-engineered structure.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structure is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tightly coupled to a system problem.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0" kern="0" baseline="0" dirty="0" smtClean="0">
                <a:latin typeface="+mn-lt"/>
                <a:cs typeface="+mn-cs"/>
              </a:rPr>
              <a:t>You can not</a:t>
            </a:r>
            <a:r>
              <a:rPr lang="en-US" b="0" kern="0" dirty="0" smtClean="0">
                <a:latin typeface="+mn-lt"/>
                <a:cs typeface="+mn-cs"/>
              </a:rPr>
              <a:t> ask a question the structure does not support.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cannot store a fact that the structure does not support.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Integration with Semantic Technology</a:t>
            </a:r>
            <a:endParaRPr lang="en-US" sz="2800" dirty="0"/>
          </a:p>
        </p:txBody>
      </p:sp>
      <p:pic>
        <p:nvPicPr>
          <p:cNvPr id="4" name="Picture 3" descr="Semantic_approach_integrati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0294" y="1719262"/>
            <a:ext cx="6154006" cy="42814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882</Words>
  <Application>Microsoft Office PowerPoint</Application>
  <PresentationFormat>On-screen Show (4:3)</PresentationFormat>
  <Paragraphs>91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Semantic Technology Brief Presented to:  DAMA/National Capital Region</vt:lpstr>
      <vt:lpstr>The Science Fiction Story We Like (Independence Day)</vt:lpstr>
      <vt:lpstr>The Science Fiction Movie Nobody Will Watch</vt:lpstr>
      <vt:lpstr>A True Story</vt:lpstr>
      <vt:lpstr>Traditional Approach</vt:lpstr>
      <vt:lpstr>Drawbacks of this approach</vt:lpstr>
      <vt:lpstr>Semantic Approach</vt:lpstr>
      <vt:lpstr>How is semantic technology different</vt:lpstr>
      <vt:lpstr>Integration with Semantic Technology</vt:lpstr>
      <vt:lpstr>Benefits of Integration with Semantics</vt:lpstr>
      <vt:lpstr>Integrated Data</vt:lpstr>
      <vt:lpstr>How Semantics addresses data integration difficulties</vt:lpstr>
      <vt:lpstr>Where is Semantic Technology Used</vt:lpstr>
      <vt:lpstr>Semantic Tools</vt:lpstr>
      <vt:lpstr>Semantic  Workbench</vt:lpstr>
      <vt:lpstr>Semantic  Workbench</vt:lpstr>
      <vt:lpstr>semSQL and rules4J</vt:lpstr>
      <vt:lpstr>How semSQL semantically binds SQL</vt:lpstr>
      <vt:lpstr>Integration and  Information Discovery</vt:lpstr>
      <vt:lpstr>Integraf Overview</vt:lpstr>
      <vt:lpstr>Data Aggregation</vt:lpstr>
      <vt:lpstr>Under the Covers</vt:lpstr>
      <vt:lpstr>Features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FIBO for Data plus Process</dc:title>
  <dc:creator>Lloyd Dugan</dc:creator>
  <cp:lastModifiedBy>cmoran</cp:lastModifiedBy>
  <cp:revision>39</cp:revision>
  <cp:lastPrinted>2013-04-22T01:08:00Z</cp:lastPrinted>
  <dcterms:created xsi:type="dcterms:W3CDTF">2013-04-20T18:09:50Z</dcterms:created>
  <dcterms:modified xsi:type="dcterms:W3CDTF">2013-11-12T11:56:57Z</dcterms:modified>
</cp:coreProperties>
</file>